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9" r:id="rId12"/>
    <p:sldId id="265" r:id="rId13"/>
    <p:sldId id="268" r:id="rId14"/>
    <p:sldId id="270" r:id="rId15"/>
    <p:sldId id="267" r:id="rId16"/>
    <p:sldId id="271" r:id="rId17"/>
    <p:sldId id="272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EFE1163-797A-434E-97AD-0AC072A1B2E1}" type="datetimeFigureOut">
              <a:rPr lang="pt-BR" smtClean="0"/>
              <a:t>04/09/2018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A86FE44-348B-450F-9EA2-CC5065B5B127}" type="slidenum">
              <a:rPr lang="pt-BR" smtClean="0"/>
              <a:t>‹nº›</a:t>
            </a:fld>
            <a:endParaRPr lang="pt-BR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677900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E1163-797A-434E-97AD-0AC072A1B2E1}" type="datetimeFigureOut">
              <a:rPr lang="pt-BR" smtClean="0"/>
              <a:t>04/09/2018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6FE44-348B-450F-9EA2-CC5065B5B12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7705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E1163-797A-434E-97AD-0AC072A1B2E1}" type="datetimeFigureOut">
              <a:rPr lang="pt-BR" smtClean="0"/>
              <a:t>04/09/2018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6FE44-348B-450F-9EA2-CC5065B5B12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1014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E1163-797A-434E-97AD-0AC072A1B2E1}" type="datetimeFigureOut">
              <a:rPr lang="pt-BR" smtClean="0"/>
              <a:t>04/09/2018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6FE44-348B-450F-9EA2-CC5065B5B12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4348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EFE1163-797A-434E-97AD-0AC072A1B2E1}" type="datetimeFigureOut">
              <a:rPr lang="pt-BR" smtClean="0"/>
              <a:t>04/09/2018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A86FE44-348B-450F-9EA2-CC5065B5B127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054048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E1163-797A-434E-97AD-0AC072A1B2E1}" type="datetimeFigureOut">
              <a:rPr lang="pt-BR" smtClean="0"/>
              <a:t>04/09/2018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6FE44-348B-450F-9EA2-CC5065B5B12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676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E1163-797A-434E-97AD-0AC072A1B2E1}" type="datetimeFigureOut">
              <a:rPr lang="pt-BR" smtClean="0"/>
              <a:t>04/09/2018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6FE44-348B-450F-9EA2-CC5065B5B12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4896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E1163-797A-434E-97AD-0AC072A1B2E1}" type="datetimeFigureOut">
              <a:rPr lang="pt-BR" smtClean="0"/>
              <a:t>04/09/2018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6FE44-348B-450F-9EA2-CC5065B5B12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0572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E1163-797A-434E-97AD-0AC072A1B2E1}" type="datetimeFigureOut">
              <a:rPr lang="pt-BR" smtClean="0"/>
              <a:t>04/09/2018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6FE44-348B-450F-9EA2-CC5065B5B12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9474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EFE1163-797A-434E-97AD-0AC072A1B2E1}" type="datetimeFigureOut">
              <a:rPr lang="pt-BR" smtClean="0"/>
              <a:t>04/09/2018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A86FE44-348B-450F-9EA2-CC5065B5B127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27316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EFE1163-797A-434E-97AD-0AC072A1B2E1}" type="datetimeFigureOut">
              <a:rPr lang="pt-BR" smtClean="0"/>
              <a:t>04/09/2018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A86FE44-348B-450F-9EA2-CC5065B5B127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21126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EFE1163-797A-434E-97AD-0AC072A1B2E1}" type="datetimeFigureOut">
              <a:rPr lang="pt-BR" smtClean="0"/>
              <a:t>04/09/2018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A86FE44-348B-450F-9EA2-CC5065B5B127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12974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368">
          <p15:clr>
            <a:srgbClr val="F26B43"/>
          </p15:clr>
        </p15:guide>
        <p15:guide id="2" orient="horz" pos="1440">
          <p15:clr>
            <a:srgbClr val="F26B43"/>
          </p15:clr>
        </p15:guide>
        <p15:guide id="3" orient="horz" pos="3696">
          <p15:clr>
            <a:srgbClr val="F26B43"/>
          </p15:clr>
        </p15:guide>
        <p15:guide id="4" orient="horz" pos="432">
          <p15:clr>
            <a:srgbClr val="F26B43"/>
          </p15:clr>
        </p15:guide>
        <p15:guide id="5" orient="horz" pos="1512">
          <p15:clr>
            <a:srgbClr val="F26B43"/>
          </p15:clr>
        </p15:guide>
        <p15:guide id="6" pos="6912">
          <p15:clr>
            <a:srgbClr val="F26B43"/>
          </p15:clr>
        </p15:guide>
        <p15:guide id="7" pos="936">
          <p15:clr>
            <a:srgbClr val="F26B43"/>
          </p15:clr>
        </p15:guide>
        <p15:guide id="8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Herança e Polimorfismo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709683" y="5443886"/>
            <a:ext cx="3711279" cy="1086237"/>
          </a:xfrm>
        </p:spPr>
        <p:txBody>
          <a:bodyPr/>
          <a:lstStyle/>
          <a:p>
            <a:r>
              <a:rPr lang="pt-BR" dirty="0" smtClean="0"/>
              <a:t>Wesley Reis da Silva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9200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pic>
        <p:nvPicPr>
          <p:cNvPr id="7170" name="Picture 2" descr="Resultado de imagem para heranç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718" y="1670145"/>
            <a:ext cx="7011756" cy="443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86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Reescrita de Métodos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371600" y="1862919"/>
            <a:ext cx="9601200" cy="35814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dirty="0" smtClean="0"/>
              <a:t>Uma subclasse pode precisar de uma implementação diferente da que sua classe mãe realizou, assim é possível que a subclasse reescreva esse método fazendo sua própria implementação, utilizando do conceito de sobreposição.</a:t>
            </a:r>
            <a:endParaRPr lang="pt-BR" sz="24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21269" t="55327" r="46045" b="13016"/>
          <a:stretch/>
        </p:blipFill>
        <p:spPr>
          <a:xfrm>
            <a:off x="3848668" y="3348819"/>
            <a:ext cx="5199798" cy="283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912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Polimorfismo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18492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400" dirty="0" smtClean="0"/>
              <a:t>Poli = Mais de um</a:t>
            </a:r>
          </a:p>
          <a:p>
            <a:pPr marL="0" indent="0" algn="ctr">
              <a:buNone/>
            </a:pPr>
            <a:r>
              <a:rPr lang="pt-BR" sz="2400" dirty="0" err="1" smtClean="0"/>
              <a:t>Morfo</a:t>
            </a:r>
            <a:r>
              <a:rPr lang="pt-BR" sz="2400" dirty="0" smtClean="0"/>
              <a:t> = Forma</a:t>
            </a:r>
          </a:p>
          <a:p>
            <a:pPr marL="0" indent="0" algn="just">
              <a:buNone/>
            </a:pPr>
            <a:r>
              <a:rPr lang="pt-BR" sz="2400" dirty="0" smtClean="0"/>
              <a:t>Polimorfismo permite que um mesmo nome represente vários comportamentos ou objetos diferentes.</a:t>
            </a:r>
          </a:p>
        </p:txBody>
      </p:sp>
      <p:pic>
        <p:nvPicPr>
          <p:cNvPr id="9218" name="Picture 2" descr="Resultado de imagem para bolach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007" y="4249572"/>
            <a:ext cx="2197289" cy="219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5486400" y="4886551"/>
            <a:ext cx="2074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Bolacha</a:t>
            </a:r>
            <a:endParaRPr lang="pt-BR" sz="2400" dirty="0"/>
          </a:p>
        </p:txBody>
      </p:sp>
      <p:sp>
        <p:nvSpPr>
          <p:cNvPr id="6" name="AutoShape 6" descr="Resultado de imagem para bolacha"/>
          <p:cNvSpPr>
            <a:spLocks noChangeAspect="1" noChangeArrowheads="1"/>
          </p:cNvSpPr>
          <p:nvPr/>
        </p:nvSpPr>
        <p:spPr bwMode="auto">
          <a:xfrm>
            <a:off x="8821903" y="519581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9224" name="Picture 8" descr="Resultado de imagem para bolach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975" y="4249572"/>
            <a:ext cx="3350926" cy="2065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276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Polimorfismo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26954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 smtClean="0"/>
              <a:t>Existem vários tipos de polimorfismo mas iremos focar em 2 tipos:</a:t>
            </a:r>
          </a:p>
          <a:p>
            <a:r>
              <a:rPr lang="pt-BR" sz="2400" dirty="0" smtClean="0"/>
              <a:t>Sobreposição: permite referenciar um objeto de uma subclasse como um objeto da superclasse. Sobrescrever métodos herdados.</a:t>
            </a:r>
          </a:p>
          <a:p>
            <a:pPr marL="0" indent="0">
              <a:buNone/>
            </a:pPr>
            <a:endParaRPr lang="pt-BR" sz="2400" dirty="0" smtClean="0"/>
          </a:p>
          <a:p>
            <a:r>
              <a:rPr lang="pt-BR" sz="2400" dirty="0" smtClean="0"/>
              <a:t>Sobrecarga: ter vários métodos com o mesmo nome, o diferenciando entre ele por sua assinatura, quantidade e os tipos dos parâmetros.</a:t>
            </a:r>
            <a:endParaRPr lang="pt-BR" sz="2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69683" t="62389" r="12854" b="34830"/>
          <a:stretch/>
        </p:blipFill>
        <p:spPr>
          <a:xfrm>
            <a:off x="3952410" y="3628206"/>
            <a:ext cx="4400020" cy="39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46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Sobreposição</a:t>
            </a:r>
            <a:endParaRPr lang="pt-BR" dirty="0"/>
          </a:p>
        </p:txBody>
      </p:sp>
      <p:pic>
        <p:nvPicPr>
          <p:cNvPr id="10242" name="Picture 2" descr="Resultado de imagem para herança jav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233" y="532262"/>
            <a:ext cx="5155567" cy="259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/>
          <a:srcRect l="21492" t="47561" r="40448" b="19189"/>
          <a:stretch/>
        </p:blipFill>
        <p:spPr>
          <a:xfrm>
            <a:off x="1569492" y="3280807"/>
            <a:ext cx="6157579" cy="302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94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Classes e métodos finais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1542198" y="2762819"/>
            <a:ext cx="94306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/>
              <a:t>Classes Finais: Não podem ser herdadas por outra classe. São obrigatoriamente folhas.</a:t>
            </a:r>
            <a:endParaRPr lang="pt-BR" sz="2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542198" y="4539776"/>
            <a:ext cx="94306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Métodos Finais: Não pode ser sobrescrito pelas suas subclasses. Obrigatoriamente herdado.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101175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Material auxiliar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https://www.devmedia.com.br/metodos-atributos-e-classes-no-java/25404</a:t>
            </a:r>
          </a:p>
        </p:txBody>
      </p:sp>
    </p:spTree>
    <p:extLst>
      <p:ext uri="{BB962C8B-B14F-4D97-AF65-F5344CB8AC3E}">
        <p14:creationId xmlns:p14="http://schemas.microsoft.com/office/powerpoint/2010/main" val="160217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Máximo 3 pessoas;</a:t>
            </a:r>
          </a:p>
          <a:p>
            <a:r>
              <a:rPr lang="pt-BR" dirty="0" smtClean="0"/>
              <a:t>Deve ser um sistema de cadastro;</a:t>
            </a:r>
          </a:p>
          <a:p>
            <a:r>
              <a:rPr lang="pt-BR" dirty="0" smtClean="0"/>
              <a:t>Deve possuir no mínimo 3 </a:t>
            </a:r>
            <a:r>
              <a:rPr lang="pt-BR" dirty="0" err="1" smtClean="0"/>
              <a:t>CRUDs</a:t>
            </a:r>
            <a:r>
              <a:rPr lang="pt-BR" dirty="0" smtClean="0"/>
              <a:t> (cadastro, listagem, atualização e remoção);</a:t>
            </a:r>
          </a:p>
          <a:p>
            <a:r>
              <a:rPr lang="pt-BR" dirty="0" smtClean="0"/>
              <a:t>Deve persistir os dados (arquivo .</a:t>
            </a:r>
            <a:r>
              <a:rPr lang="pt-BR" dirty="0" err="1" smtClean="0"/>
              <a:t>txt</a:t>
            </a:r>
            <a:r>
              <a:rPr lang="pt-BR" dirty="0" smtClean="0"/>
              <a:t> ou BD);</a:t>
            </a:r>
            <a:endParaRPr lang="pt-BR" dirty="0" smtClean="0"/>
          </a:p>
          <a:p>
            <a:r>
              <a:rPr lang="pt-BR" dirty="0" smtClean="0"/>
              <a:t>Temas devem ser decididos até dia 02/10;</a:t>
            </a:r>
          </a:p>
          <a:p>
            <a:r>
              <a:rPr lang="pt-BR" dirty="0" smtClean="0"/>
              <a:t>Deve ser apresentado junto com projeto um documento, contendo descrição do projeto, classes utilizadas e ação que cada classe realiza;</a:t>
            </a:r>
          </a:p>
          <a:p>
            <a:r>
              <a:rPr lang="pt-BR" dirty="0" smtClean="0"/>
              <a:t>Entrega do projeto por E-mail até dia 26/11 as 23:59.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13883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Curiosidade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371600" y="2286000"/>
            <a:ext cx="9437427" cy="757451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	Inicio </a:t>
            </a:r>
            <a:r>
              <a:rPr lang="pt-BR" dirty="0"/>
              <a:t>de </a:t>
            </a:r>
            <a:r>
              <a:rPr lang="pt-BR" dirty="0" smtClean="0"/>
              <a:t>Orientação a Objetos surgiu </a:t>
            </a:r>
            <a:r>
              <a:rPr lang="pt-BR" dirty="0"/>
              <a:t>nos anos 60 onde foram introduzidos os conceitos de classe e </a:t>
            </a:r>
            <a:r>
              <a:rPr lang="pt-BR" dirty="0" smtClean="0"/>
              <a:t>herança. </a:t>
            </a:r>
            <a:endParaRPr lang="pt-BR" dirty="0"/>
          </a:p>
        </p:txBody>
      </p:sp>
      <p:pic>
        <p:nvPicPr>
          <p:cNvPr id="2050" name="Picture 2" descr="Resultado de imagem para nasc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913" y="3043451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976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Pilares Orientação Objeto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603612" y="2722727"/>
            <a:ext cx="4688006" cy="2053989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/>
              <a:t>	Orientação a Objetos </a:t>
            </a:r>
            <a:r>
              <a:rPr lang="pt-BR" dirty="0"/>
              <a:t>foi criada de forma a </a:t>
            </a:r>
            <a:r>
              <a:rPr lang="pt-BR" dirty="0" smtClean="0"/>
              <a:t>refletir </a:t>
            </a:r>
            <a:r>
              <a:rPr lang="pt-BR" dirty="0"/>
              <a:t>o que acontece no mundo real (mistura biologia com computação</a:t>
            </a:r>
            <a:r>
              <a:rPr lang="pt-BR" dirty="0" smtClean="0"/>
              <a:t>). </a:t>
            </a:r>
            <a:endParaRPr lang="pt-BR" dirty="0"/>
          </a:p>
        </p:txBody>
      </p:sp>
      <p:pic>
        <p:nvPicPr>
          <p:cNvPr id="1026" name="Picture 2" descr="Resultado de imagem para orientação objet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263" y="3086100"/>
            <a:ext cx="35814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7009263" y="570647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Herança é um dos pilares da OO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9910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Herança?</a:t>
            </a:r>
            <a:endParaRPr lang="pt-BR" dirty="0"/>
          </a:p>
        </p:txBody>
      </p:sp>
      <p:pic>
        <p:nvPicPr>
          <p:cNvPr id="3074" name="Picture 2" descr="Resultado de imagem para heranç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032" y="1741488"/>
            <a:ext cx="4289385" cy="225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m para pai e filho identicos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552" y="3699364"/>
            <a:ext cx="5263486" cy="263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6276552" y="2335367"/>
            <a:ext cx="4462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Mais do que apenas bens materiais.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446789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Herança?</a:t>
            </a:r>
            <a:endParaRPr lang="pt-BR" dirty="0"/>
          </a:p>
        </p:txBody>
      </p:sp>
      <p:pic>
        <p:nvPicPr>
          <p:cNvPr id="4102" name="Picture 6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663107"/>
            <a:ext cx="3094162" cy="206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Resultado de imagem para beb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947" y="3376968"/>
            <a:ext cx="3038909" cy="221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6295707" y="2434036"/>
            <a:ext cx="4091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“Ela puxou ... da mãe”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924334" y="4576768"/>
            <a:ext cx="43713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/>
              <a:t>N</a:t>
            </a:r>
            <a:r>
              <a:rPr lang="pt-BR" sz="2000" dirty="0" smtClean="0"/>
              <a:t>o nosso dia a dia, herança significa descendência, herdar características e/ou comportamentos.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122581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Herança POO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534954" y="1890922"/>
            <a:ext cx="9601200" cy="17400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 smtClean="0"/>
              <a:t>O mesmo conceito é utilizado em POO.</a:t>
            </a:r>
          </a:p>
          <a:p>
            <a:pPr marL="0" indent="0" algn="just">
              <a:buNone/>
            </a:pPr>
            <a:r>
              <a:rPr lang="pt-BR" sz="2400" dirty="0" smtClean="0"/>
              <a:t>As </a:t>
            </a:r>
            <a:r>
              <a:rPr lang="pt-BR" sz="2400" dirty="0"/>
              <a:t>classes podem ser </a:t>
            </a:r>
            <a:r>
              <a:rPr lang="pt-BR" sz="2400" dirty="0" smtClean="0"/>
              <a:t>mães </a:t>
            </a:r>
            <a:r>
              <a:rPr lang="pt-BR" sz="2400" dirty="0"/>
              <a:t>de outras classes, assim suas filhas preservam, herdam, os </a:t>
            </a:r>
            <a:r>
              <a:rPr lang="pt-BR" sz="2400" dirty="0" smtClean="0"/>
              <a:t>atributos(características</a:t>
            </a:r>
            <a:r>
              <a:rPr lang="pt-BR" sz="2400" dirty="0"/>
              <a:t>) e </a:t>
            </a:r>
            <a:r>
              <a:rPr lang="pt-BR" sz="2400" dirty="0" smtClean="0"/>
              <a:t>métodos (comportamento</a:t>
            </a:r>
            <a:r>
              <a:rPr lang="pt-BR" sz="2400" dirty="0"/>
              <a:t>) da </a:t>
            </a:r>
            <a:r>
              <a:rPr lang="pt-BR" sz="2400" dirty="0" smtClean="0"/>
              <a:t>classe mãe.</a:t>
            </a:r>
            <a:endParaRPr lang="pt-BR" sz="2400" dirty="0"/>
          </a:p>
        </p:txBody>
      </p:sp>
      <p:pic>
        <p:nvPicPr>
          <p:cNvPr id="5122" name="Picture 2" descr="Resultado de imagem para duke jav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802656"/>
            <a:ext cx="5181991" cy="206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534953" y="3631012"/>
            <a:ext cx="400771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/>
              <a:t>É também conhecido como generalização, a classe mãe funciona como uma classe padrão para criar outras. Evitando repetição de código.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76158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67425" r="4851" b="66358"/>
          <a:stretch/>
        </p:blipFill>
        <p:spPr>
          <a:xfrm>
            <a:off x="1668351" y="3569517"/>
            <a:ext cx="3380235" cy="230605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67425" t="34463" r="4851" b="32290"/>
          <a:stretch/>
        </p:blipFill>
        <p:spPr>
          <a:xfrm>
            <a:off x="8235445" y="1864091"/>
            <a:ext cx="3380235" cy="227896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/>
          <a:srcRect l="67425" t="67982" r="4851"/>
          <a:stretch/>
        </p:blipFill>
        <p:spPr>
          <a:xfrm>
            <a:off x="5818321" y="4368780"/>
            <a:ext cx="3380235" cy="2194729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668351" y="2055588"/>
            <a:ext cx="5578609" cy="1214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/>
              <a:t>É possível perceber que existem características e ações em comum para todas as classes.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675870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66716" t="16899" b="14013"/>
          <a:stretch/>
        </p:blipFill>
        <p:spPr>
          <a:xfrm>
            <a:off x="6820469" y="685800"/>
            <a:ext cx="4763069" cy="5558695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371599" y="1848534"/>
            <a:ext cx="464706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/>
              <a:t>Assim criamos uma classe que continha as dados comum, uma generalização. Com a seta informamos que as classes Aluno, Funcionário e Professor são filhas da classe pessoa, assim além das características ações contidas na classe mãe. Elas se </a:t>
            </a:r>
            <a:r>
              <a:rPr lang="pt-BR" sz="2400" i="1" u="sng" dirty="0" smtClean="0"/>
              <a:t>estendem</a:t>
            </a:r>
            <a:r>
              <a:rPr lang="pt-BR" sz="2400" dirty="0" smtClean="0"/>
              <a:t> e agregam mais algumas características e/ou ações próprias.</a:t>
            </a:r>
            <a:endParaRPr lang="pt-BR" sz="2400" i="1" u="sng" dirty="0"/>
          </a:p>
        </p:txBody>
      </p:sp>
    </p:spTree>
    <p:extLst>
      <p:ext uri="{BB962C8B-B14F-4D97-AF65-F5344CB8AC3E}">
        <p14:creationId xmlns:p14="http://schemas.microsoft.com/office/powerpoint/2010/main" val="1865003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Herança Java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371600" y="1808328"/>
            <a:ext cx="9601200" cy="8429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 smtClean="0"/>
              <a:t>Para dizer que uma classes é filha de outra, no Java utilizasse da palavra reservada </a:t>
            </a:r>
            <a:r>
              <a:rPr lang="pt-BR" sz="2400" b="1" dirty="0" smtClean="0"/>
              <a:t>extends.</a:t>
            </a:r>
            <a:endParaRPr lang="pt-BR" sz="2400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1269" t="64286" r="46157" b="16601"/>
          <a:stretch/>
        </p:blipFill>
        <p:spPr>
          <a:xfrm>
            <a:off x="2811437" y="2992517"/>
            <a:ext cx="6235751" cy="20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7476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TM10001105[[fn=Corte]]</Template>
  <TotalTime>512</TotalTime>
  <Words>446</Words>
  <Application>Microsoft Office PowerPoint</Application>
  <PresentationFormat>Widescreen</PresentationFormat>
  <Paragraphs>49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19" baseType="lpstr">
      <vt:lpstr>Franklin Gothic Book</vt:lpstr>
      <vt:lpstr>Crop</vt:lpstr>
      <vt:lpstr>Herança e Polimorfismo</vt:lpstr>
      <vt:lpstr>Curiosidade</vt:lpstr>
      <vt:lpstr>Pilares Orientação Objeto</vt:lpstr>
      <vt:lpstr>O que é Herança?</vt:lpstr>
      <vt:lpstr>O que é Herança?</vt:lpstr>
      <vt:lpstr>Herança POO </vt:lpstr>
      <vt:lpstr>Exemplo</vt:lpstr>
      <vt:lpstr>Exemplo</vt:lpstr>
      <vt:lpstr>Herança Java </vt:lpstr>
      <vt:lpstr>Exemplo</vt:lpstr>
      <vt:lpstr>Reescrita de Métodos</vt:lpstr>
      <vt:lpstr>Polimorfismo</vt:lpstr>
      <vt:lpstr>Polimorfismo</vt:lpstr>
      <vt:lpstr>Sobreposição</vt:lpstr>
      <vt:lpstr>Classes e métodos finais</vt:lpstr>
      <vt:lpstr>Material auxiliar</vt:lpstr>
      <vt:lpstr>Projeto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Herança e Polimorfismo</dc:title>
  <dc:creator>Wesley Silva</dc:creator>
  <cp:lastModifiedBy>Wesley Silva</cp:lastModifiedBy>
  <cp:revision>22</cp:revision>
  <dcterms:created xsi:type="dcterms:W3CDTF">2017-12-08T03:48:08Z</dcterms:created>
  <dcterms:modified xsi:type="dcterms:W3CDTF">2018-09-04T15:25:27Z</dcterms:modified>
</cp:coreProperties>
</file>